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19"/>
  </p:notesMasterIdLst>
  <p:handoutMasterIdLst>
    <p:handoutMasterId r:id="rId20"/>
  </p:handoutMasterIdLst>
  <p:sldIdLst>
    <p:sldId id="10172" r:id="rId3"/>
    <p:sldId id="10137" r:id="rId4"/>
    <p:sldId id="10138" r:id="rId5"/>
    <p:sldId id="10167" r:id="rId6"/>
    <p:sldId id="10139" r:id="rId7"/>
    <p:sldId id="10168" r:id="rId8"/>
    <p:sldId id="10163" r:id="rId9"/>
    <p:sldId id="10196" r:id="rId10"/>
    <p:sldId id="10201" r:id="rId11"/>
    <p:sldId id="10202" r:id="rId12"/>
    <p:sldId id="10164" r:id="rId13"/>
    <p:sldId id="10187" r:id="rId14"/>
    <p:sldId id="10165" r:id="rId15"/>
    <p:sldId id="10170" r:id="rId16"/>
    <p:sldId id="10204" r:id="rId17"/>
    <p:sldId id="10136" r:id="rId18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7594"/>
    <a:srgbClr val="758085"/>
    <a:srgbClr val="FFAC06"/>
    <a:srgbClr val="4774DF"/>
    <a:srgbClr val="99CC00"/>
    <a:srgbClr val="004564"/>
    <a:srgbClr val="007CB4"/>
    <a:srgbClr val="00628E"/>
    <a:srgbClr val="0095D7"/>
    <a:srgbClr val="953D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4" Type="http://schemas.openxmlformats.org/officeDocument/2006/relationships/hyperlink" Target="http://www.jiaoxueclub.cn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719848" y="5316525"/>
            <a:ext cx="11867744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spc="600" dirty="0">
                <a:solidFill>
                  <a:schemeClr val="bg1"/>
                </a:solidFill>
              </a:rPr>
              <a:t>项目</a:t>
            </a:r>
            <a:r>
              <a:rPr lang="en-US" altLang="zh-CN" sz="5400" b="1" spc="600" dirty="0">
                <a:solidFill>
                  <a:schemeClr val="bg1"/>
                </a:solidFill>
              </a:rPr>
              <a:t>10 </a:t>
            </a:r>
            <a:r>
              <a:rPr lang="zh-CN" altLang="en-US" sz="5400" b="1" spc="600" dirty="0">
                <a:solidFill>
                  <a:schemeClr val="bg1"/>
                </a:solidFill>
              </a:rPr>
              <a:t>网站管理与维护</a:t>
            </a:r>
            <a:endParaRPr lang="zh-CN" altLang="en-US" sz="5400" spc="600" dirty="0">
              <a:solidFill>
                <a:schemeClr val="bg1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416661" y="1192742"/>
            <a:ext cx="4025428" cy="553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bg1"/>
                </a:solidFill>
              </a:rPr>
              <a:t>网站建设与管理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083" y="2282359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11530952" cy="64633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12.3.3   </a:t>
            </a:r>
            <a:r>
              <a:rPr lang="zh-CN" altLang="en-US" sz="2400" b="1" dirty="0"/>
              <a:t>网站的推广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8" y="1495340"/>
            <a:ext cx="12020575" cy="304698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lvl="0">
              <a:lnSpc>
                <a:spcPct val="150000"/>
              </a:lnSpc>
            </a:pPr>
            <a:endParaRPr lang="zh-CN" altLang="en-US" sz="2400" dirty="0"/>
          </a:p>
          <a:p>
            <a:pPr lvl="0">
              <a:lnSpc>
                <a:spcPct val="150000"/>
              </a:lnSpc>
            </a:pPr>
            <a:r>
              <a:rPr lang="en-US" altLang="zh-CN" sz="2400" dirty="0"/>
              <a:t>1  </a:t>
            </a:r>
            <a:r>
              <a:rPr lang="zh-CN" altLang="en-US" sz="2400" dirty="0"/>
              <a:t>网站推广分类</a:t>
            </a:r>
          </a:p>
          <a:p>
            <a:pPr lvl="1"/>
            <a:r>
              <a:rPr lang="en-US" altLang="zh-CN" sz="2400" dirty="0"/>
              <a:t>1</a:t>
            </a:r>
            <a:r>
              <a:rPr lang="zh-CN" altLang="en-US" sz="2400" dirty="0"/>
              <a:t>）按范围分类 </a:t>
            </a:r>
          </a:p>
          <a:p>
            <a:pPr lvl="1"/>
            <a:r>
              <a:rPr lang="en-US" altLang="zh-CN" sz="2400" dirty="0"/>
              <a:t>2</a:t>
            </a:r>
            <a:r>
              <a:rPr lang="zh-CN" altLang="en-US" sz="2400" dirty="0"/>
              <a:t>）按投入分类 </a:t>
            </a:r>
          </a:p>
          <a:p>
            <a:pPr lvl="1"/>
            <a:r>
              <a:rPr lang="en-US" altLang="zh-CN" sz="2400" dirty="0"/>
              <a:t>3</a:t>
            </a:r>
            <a:r>
              <a:rPr lang="zh-CN" altLang="en-US" sz="2400" dirty="0"/>
              <a:t>）按渠道分类</a:t>
            </a:r>
          </a:p>
          <a:p>
            <a:pPr lvl="1"/>
            <a:r>
              <a:rPr lang="en-US" altLang="zh-CN" sz="2400" dirty="0"/>
              <a:t>4</a:t>
            </a:r>
            <a:r>
              <a:rPr lang="zh-CN" altLang="en-US" sz="2400" dirty="0"/>
              <a:t>）按手段分类</a:t>
            </a:r>
          </a:p>
          <a:p>
            <a:pPr lvl="1"/>
            <a:r>
              <a:rPr lang="en-US" altLang="zh-CN" sz="2400" dirty="0"/>
              <a:t>5</a:t>
            </a:r>
            <a:r>
              <a:rPr lang="zh-CN" altLang="en-US" sz="2400" dirty="0"/>
              <a:t>）按目的分类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99545" y="1960595"/>
            <a:ext cx="5777014" cy="4339650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/>
              <a:t>2  </a:t>
            </a:r>
            <a:r>
              <a:rPr lang="zh-CN" altLang="en-US" sz="2400" dirty="0"/>
              <a:t>网站推广方式</a:t>
            </a:r>
          </a:p>
          <a:p>
            <a:pPr lvl="1"/>
            <a:r>
              <a:rPr lang="en-US" altLang="zh-CN" sz="2400" dirty="0"/>
              <a:t>1</a:t>
            </a:r>
            <a:r>
              <a:rPr lang="zh-CN" altLang="en-US" sz="2400" dirty="0"/>
              <a:t>）搜索引擎 </a:t>
            </a:r>
          </a:p>
          <a:p>
            <a:pPr lvl="1"/>
            <a:r>
              <a:rPr lang="en-US" altLang="zh-CN" sz="2400" dirty="0"/>
              <a:t>2</a:t>
            </a:r>
            <a:r>
              <a:rPr lang="zh-CN" altLang="en-US" sz="2400" dirty="0"/>
              <a:t>）链接  </a:t>
            </a:r>
          </a:p>
          <a:p>
            <a:pPr lvl="1"/>
            <a:r>
              <a:rPr lang="en-US" altLang="zh-CN" sz="2400" dirty="0"/>
              <a:t>3</a:t>
            </a:r>
            <a:r>
              <a:rPr lang="zh-CN" altLang="en-US" sz="2400" dirty="0"/>
              <a:t>）线下推广</a:t>
            </a:r>
          </a:p>
          <a:p>
            <a:pPr lvl="1"/>
            <a:r>
              <a:rPr lang="en-US" altLang="zh-CN" sz="2400" dirty="0"/>
              <a:t>4</a:t>
            </a:r>
            <a:r>
              <a:rPr lang="zh-CN" altLang="en-US" sz="2400" dirty="0"/>
              <a:t>）信息发布  </a:t>
            </a:r>
          </a:p>
          <a:p>
            <a:pPr lvl="1"/>
            <a:r>
              <a:rPr lang="en-US" altLang="zh-CN" sz="2400" dirty="0"/>
              <a:t>5</a:t>
            </a:r>
            <a:r>
              <a:rPr lang="zh-CN" altLang="en-US" sz="2400" dirty="0"/>
              <a:t>）</a:t>
            </a:r>
            <a:r>
              <a:rPr lang="en-US" altLang="zh-CN" sz="2400" dirty="0"/>
              <a:t>QQ</a:t>
            </a:r>
            <a:r>
              <a:rPr lang="zh-CN" altLang="en-US" sz="2400" dirty="0"/>
              <a:t>群或微信  </a:t>
            </a:r>
          </a:p>
          <a:p>
            <a:pPr lvl="1"/>
            <a:r>
              <a:rPr lang="en-US" altLang="zh-CN" sz="2400" dirty="0"/>
              <a:t>6</a:t>
            </a:r>
            <a:r>
              <a:rPr lang="zh-CN" altLang="en-US" sz="2400" dirty="0"/>
              <a:t>）水印  </a:t>
            </a:r>
          </a:p>
          <a:p>
            <a:pPr lvl="1"/>
            <a:r>
              <a:rPr lang="en-US" altLang="zh-CN" sz="2400" dirty="0"/>
              <a:t>7</a:t>
            </a:r>
            <a:r>
              <a:rPr lang="zh-CN" altLang="en-US" sz="2400" dirty="0"/>
              <a:t>）群发  </a:t>
            </a:r>
          </a:p>
          <a:p>
            <a:pPr lvl="1"/>
            <a:r>
              <a:rPr lang="en-US" altLang="zh-CN" sz="2400" dirty="0"/>
              <a:t>8</a:t>
            </a:r>
            <a:r>
              <a:rPr lang="zh-CN" altLang="en-US" sz="2400" dirty="0"/>
              <a:t>）企业网站推广之推荐  </a:t>
            </a:r>
          </a:p>
          <a:p>
            <a:pPr lvl="1"/>
            <a:r>
              <a:rPr lang="en-US" altLang="zh-CN" sz="2400" dirty="0"/>
              <a:t>9</a:t>
            </a:r>
            <a:r>
              <a:rPr lang="zh-CN" altLang="en-US" sz="2400" dirty="0"/>
              <a:t>）企业网站推广之广告  </a:t>
            </a:r>
          </a:p>
          <a:p>
            <a:pPr lvl="1"/>
            <a:r>
              <a:rPr lang="en-US" altLang="zh-CN" sz="2400" dirty="0"/>
              <a:t>10</a:t>
            </a:r>
            <a:r>
              <a:rPr lang="zh-CN" altLang="en-US" sz="2400" dirty="0"/>
              <a:t>）企业推广之</a:t>
            </a:r>
            <a:r>
              <a:rPr lang="en-US" altLang="zh-CN" sz="2400" dirty="0"/>
              <a:t>web3.0  </a:t>
            </a:r>
          </a:p>
        </p:txBody>
      </p:sp>
    </p:spTree>
    <p:extLst>
      <p:ext uri="{BB962C8B-B14F-4D97-AF65-F5344CB8AC3E}">
        <p14:creationId xmlns:p14="http://schemas.microsoft.com/office/powerpoint/2010/main" val="2591666688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6A75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10.4</a:t>
            </a:r>
            <a:r>
              <a:rPr lang="zh-CN" altLang="en-US" sz="2800" b="1" dirty="0">
                <a:solidFill>
                  <a:srgbClr val="6A75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任务实施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8115" y="1708052"/>
            <a:ext cx="1195056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algn="l">
              <a:lnSpc>
                <a:spcPct val="100000"/>
              </a:lnSpc>
            </a:pPr>
            <a:r>
              <a:rPr lang="zh-CN" altLang="zh-CN" sz="2400" dirty="0"/>
              <a:t>网站的发布就是将本地已经制作完成的网站上传到网站服务器，使之可以被访问者浏览。</a:t>
            </a:r>
          </a:p>
          <a:p>
            <a:pPr algn="l">
              <a:lnSpc>
                <a:spcPct val="100000"/>
              </a:lnSpc>
            </a:pPr>
            <a:r>
              <a:rPr lang="zh-CN" altLang="zh-CN" sz="2400" dirty="0"/>
              <a:t>申请域名：</a:t>
            </a:r>
            <a:r>
              <a:rPr lang="en-US" altLang="zh-CN" sz="2400" u="sng" dirty="0">
                <a:hlinkClick r:id="rId4"/>
              </a:rPr>
              <a:t>www.jiaoxueclub.cn</a:t>
            </a:r>
            <a:endParaRPr lang="en-US" altLang="zh-CN" sz="2400" dirty="0"/>
          </a:p>
          <a:p>
            <a:pPr algn="l">
              <a:lnSpc>
                <a:spcPct val="100000"/>
              </a:lnSpc>
            </a:pPr>
            <a:r>
              <a:rPr lang="zh-CN" altLang="zh-CN" sz="2400" dirty="0"/>
              <a:t>租用服务器信息情况如下：</a:t>
            </a:r>
          </a:p>
          <a:p>
            <a:pPr lvl="1"/>
            <a:r>
              <a:rPr lang="zh-CN" altLang="zh-CN" sz="2200" dirty="0"/>
              <a:t>域名请做别名</a:t>
            </a:r>
            <a:r>
              <a:rPr lang="en-US" altLang="zh-CN" sz="2200" dirty="0"/>
              <a:t>(</a:t>
            </a:r>
            <a:r>
              <a:rPr lang="en-US" altLang="zh-CN" sz="2200" dirty="0" err="1"/>
              <a:t>cname</a:t>
            </a:r>
            <a:r>
              <a:rPr lang="en-US" altLang="zh-CN" sz="2200" dirty="0"/>
              <a:t>)</a:t>
            </a:r>
            <a:r>
              <a:rPr lang="zh-CN" altLang="zh-CN" sz="2200" dirty="0"/>
              <a:t>解析至：</a:t>
            </a:r>
            <a:r>
              <a:rPr lang="en-US" altLang="zh-CN" sz="2200" dirty="0"/>
              <a:t>jiaoxue123.gotoip1.com</a:t>
            </a:r>
            <a:br>
              <a:rPr lang="en-US" altLang="zh-CN" sz="2200" dirty="0"/>
            </a:br>
            <a:r>
              <a:rPr lang="zh-CN" altLang="zh-CN" sz="2200" dirty="0"/>
              <a:t>上传地址</a:t>
            </a:r>
            <a:r>
              <a:rPr lang="en-US" altLang="zh-CN" sz="2200" dirty="0"/>
              <a:t>:jiaoxue123.gotoftp1.com</a:t>
            </a:r>
            <a:br>
              <a:rPr lang="en-US" altLang="zh-CN" sz="2200" dirty="0"/>
            </a:br>
            <a:r>
              <a:rPr lang="en-US" altLang="zh-CN" sz="2200" dirty="0"/>
              <a:t>ftp</a:t>
            </a:r>
            <a:r>
              <a:rPr lang="zh-CN" altLang="zh-CN" sz="2200" dirty="0"/>
              <a:t>帐号</a:t>
            </a:r>
            <a:r>
              <a:rPr lang="en-US" altLang="zh-CN" sz="2200" dirty="0"/>
              <a:t>:jiaoxue123 </a:t>
            </a:r>
            <a:br>
              <a:rPr lang="en-US" altLang="zh-CN" sz="2200" dirty="0"/>
            </a:br>
            <a:r>
              <a:rPr lang="en-US" altLang="zh-CN" sz="2200" dirty="0"/>
              <a:t>ftp</a:t>
            </a:r>
            <a:r>
              <a:rPr lang="zh-CN" altLang="zh-CN" sz="2200" dirty="0"/>
              <a:t>密码</a:t>
            </a:r>
            <a:r>
              <a:rPr lang="en-US" altLang="zh-CN" sz="2200" dirty="0"/>
              <a:t>:************</a:t>
            </a:r>
            <a:br>
              <a:rPr lang="en-US" altLang="zh-CN" sz="2200" dirty="0"/>
            </a:br>
            <a:r>
              <a:rPr lang="zh-CN" altLang="zh-CN" sz="2200" dirty="0"/>
              <a:t>赠送二级域名：</a:t>
            </a:r>
            <a:r>
              <a:rPr lang="en-US" altLang="zh-CN" sz="2200" dirty="0"/>
              <a:t>  jiaoxue123.gotoip1.com</a:t>
            </a:r>
            <a:endParaRPr lang="zh-CN" altLang="zh-CN" sz="22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任务拓展</a:t>
            </a:r>
          </a:p>
        </p:txBody>
      </p:sp>
      <p:pic>
        <p:nvPicPr>
          <p:cNvPr id="2050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2095432"/>
            <a:ext cx="8742322" cy="371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116" y="1146368"/>
            <a:ext cx="78374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 indent="0">
              <a:lnSpc>
                <a:spcPct val="100000"/>
              </a:lnSpc>
            </a:pPr>
            <a:r>
              <a:rPr lang="en-US" altLang="zh-CN" dirty="0"/>
              <a:t>	</a:t>
            </a:r>
            <a:r>
              <a:rPr lang="zh-CN" altLang="zh-CN" dirty="0"/>
              <a:t>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  <a:endParaRPr lang="en-US" altLang="zh-CN" dirty="0"/>
          </a:p>
          <a:p>
            <a:pPr lvl="0" indent="0"/>
            <a:r>
              <a:rPr lang="zh-CN" altLang="zh-CN" dirty="0"/>
              <a:t>进入“微加云学院”，选择课件内容再次学习、在线做练习题、考试。</a:t>
            </a:r>
          </a:p>
          <a:p>
            <a:pPr lvl="0" indent="0">
              <a:lnSpc>
                <a:spcPct val="100000"/>
              </a:lnSpc>
            </a:pPr>
            <a:r>
              <a:rPr lang="zh-CN" altLang="zh-CN" dirty="0"/>
              <a:t>进入“企微云任务”，查看并完成本章学习任务，查看任务，领取任务，登记任务进展情况，方便教师随时查看学生任务的完成进度。</a:t>
            </a:r>
          </a:p>
          <a:p>
            <a:pPr lvl="0" indent="0"/>
            <a:r>
              <a:rPr lang="zh-CN" altLang="zh-CN" dirty="0"/>
              <a:t>进入“投票调研”“问卷星”，参与调查问卷互动，反馈教学效果。</a:t>
            </a:r>
          </a:p>
          <a:p>
            <a:pPr lvl="0" indent="0"/>
            <a:r>
              <a:rPr lang="zh-CN" altLang="zh-CN" dirty="0"/>
              <a:t>进入“教学论坛”，下载本章素材或对相关知识点发贴、回帖互动。</a:t>
            </a:r>
          </a:p>
          <a:p>
            <a:pPr lvl="0" indent="0">
              <a:lnSpc>
                <a:spcPct val="100000"/>
              </a:lnSpc>
            </a:pPr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 indent="0"/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10.6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80" y="838871"/>
            <a:ext cx="3081346" cy="6231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427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项目导入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  <p:bldP spid="10" grpId="0"/>
      <p:bldP spid="3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项目导入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824903" y="2239826"/>
            <a:ext cx="7400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/>
              <a:t>一</a:t>
            </a:r>
            <a:r>
              <a:rPr lang="zh-CN" altLang="zh-CN" sz="2400" dirty="0"/>
              <a:t>个完整的网站从网站规划开始，再经历申请域名、网站备案、租用服务器、制作网站、网站测试、上传发布网站、优化网站和推广网站的各个过程。本章主要介绍了网站的基本流程，请将自己制作的网站进行上传、推广和维护。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10.1 </a:t>
            </a:r>
            <a:r>
              <a:rPr lang="zh-CN" altLang="en-US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项目概述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13" y="2119252"/>
            <a:ext cx="2894461" cy="304024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1904482" y="4915960"/>
            <a:ext cx="5702551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理解网站制作的基本流程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/>
              <a:t>掌握网站的发布维护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2" y="1234002"/>
            <a:ext cx="4542568" cy="943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zh-CN" sz="2400" dirty="0"/>
              <a:t>将</a:t>
            </a:r>
            <a:r>
              <a:rPr lang="zh-CN" altLang="en-US" sz="2400" dirty="0"/>
              <a:t>自己制作</a:t>
            </a:r>
            <a:r>
              <a:rPr lang="zh-CN" altLang="zh-CN" sz="2400" dirty="0"/>
              <a:t>网站进行发布、推广和维护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2" y="2752289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11530952" cy="64633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 </a:t>
            </a:r>
            <a:r>
              <a:rPr lang="zh-CN" altLang="en-US" sz="2400" b="1" dirty="0"/>
              <a:t>网站测试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8" y="1614746"/>
            <a:ext cx="12020575" cy="563231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	</a:t>
            </a:r>
            <a:r>
              <a:rPr lang="zh-CN" altLang="zh-CN" sz="2400" dirty="0"/>
              <a:t>网站测试是发布前的准备工作，通过测试可以了解网站的所有组成部分是否能够正常工作。网站的测试有网页测试、程序及数据库测试、服务器稳定性和安全性测试等。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1.	</a:t>
            </a:r>
            <a:r>
              <a:rPr lang="zh-CN" altLang="en-US" sz="2400" dirty="0"/>
              <a:t>网页测试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网页测试就是在不同的浏览器、不同的设备中预览网页，根据不同的混响 不同屏幕分辨率下网页内容是否显示正常。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	在不同浏览器中测试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	在不同设备不同的分辨率下测试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2.	</a:t>
            </a:r>
            <a:r>
              <a:rPr lang="zh-CN" altLang="en-US" sz="2400" dirty="0"/>
              <a:t>链接测试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在发布网站之前，应该测试一下所有的超级链接，判断是否有无效的超链接，空链接等，避免出现网页已经从网站中删除了的现象。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9" y="953840"/>
            <a:ext cx="11530952" cy="64633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zh-CN" altLang="en-US" sz="2400" b="1" dirty="0"/>
              <a:t>网站的维护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3099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918" y="1495340"/>
            <a:ext cx="12020575" cy="563231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/>
              <a:t>	</a:t>
            </a:r>
            <a:r>
              <a:rPr lang="zh-CN" altLang="en-US" sz="2400" dirty="0"/>
              <a:t>为了在瞬息万变的信息社会中抓住更多的网络商机，网站的维护是必不可少的，具体来说可从以下几方面着手进行维护。</a:t>
            </a:r>
          </a:p>
          <a:p>
            <a:pPr lvl="2"/>
            <a:r>
              <a:rPr lang="en-US" altLang="zh-CN" sz="2400" dirty="0"/>
              <a:t>1.	</a:t>
            </a:r>
            <a:r>
              <a:rPr lang="zh-CN" altLang="en-US" sz="2400" dirty="0"/>
              <a:t>网站基础维护</a:t>
            </a:r>
          </a:p>
          <a:p>
            <a:pPr lvl="2"/>
            <a:r>
              <a:rPr lang="zh-CN" altLang="en-US" sz="2400" dirty="0"/>
              <a:t>网站基础维护包括网站域名维护和域名续费，需要留意域名的到期时间等，网站空间是否正常运行，空间容量是否够用等。</a:t>
            </a:r>
          </a:p>
          <a:p>
            <a:pPr lvl="2"/>
            <a:r>
              <a:rPr lang="en-US" altLang="zh-CN" sz="2400" dirty="0"/>
              <a:t>2.	</a:t>
            </a:r>
            <a:r>
              <a:rPr lang="zh-CN" altLang="en-US" sz="2400" dirty="0"/>
              <a:t>网站内容维护</a:t>
            </a:r>
          </a:p>
          <a:p>
            <a:pPr lvl="2"/>
            <a:r>
              <a:rPr lang="zh-CN" altLang="en-US" sz="2400" dirty="0"/>
              <a:t>网站只有不断地更新内容，才能保证网站有足够的生命力。网站内容的丰富和充实才可能吸引更高的点击率。</a:t>
            </a:r>
          </a:p>
          <a:p>
            <a:pPr lvl="2"/>
            <a:r>
              <a:rPr lang="en-US" altLang="zh-CN" sz="2400" dirty="0"/>
              <a:t>3.	</a:t>
            </a:r>
            <a:r>
              <a:rPr lang="zh-CN" altLang="en-US" sz="2400" dirty="0"/>
              <a:t>网站安全维护</a:t>
            </a:r>
          </a:p>
          <a:p>
            <a:pPr lvl="3">
              <a:buFont typeface="Wingdings" panose="05000000000000000000" pitchFamily="2" charset="2"/>
              <a:buChar char="l"/>
            </a:pPr>
            <a:r>
              <a:rPr lang="zh-CN" altLang="en-US" sz="2400" dirty="0"/>
              <a:t>网站安全方面的维护可以从以下几方面着手：</a:t>
            </a:r>
          </a:p>
          <a:p>
            <a:pPr lvl="3">
              <a:buFont typeface="Wingdings" panose="05000000000000000000" pitchFamily="2" charset="2"/>
              <a:buChar char="l"/>
            </a:pPr>
            <a:r>
              <a:rPr lang="zh-CN" altLang="en-US" sz="2400" dirty="0"/>
              <a:t>设置防火墙，做好安全策略，拒绝恶意攻击。</a:t>
            </a:r>
          </a:p>
          <a:p>
            <a:pPr lvl="3">
              <a:buFont typeface="Wingdings" panose="05000000000000000000" pitchFamily="2" charset="2"/>
              <a:buChar char="l"/>
            </a:pPr>
            <a:r>
              <a:rPr lang="zh-CN" altLang="en-US" sz="2400" dirty="0"/>
              <a:t>安装防病毒软件</a:t>
            </a:r>
          </a:p>
          <a:p>
            <a:pPr lvl="3">
              <a:buFont typeface="Wingdings" panose="05000000000000000000" pitchFamily="2" charset="2"/>
              <a:buChar char="l"/>
            </a:pPr>
            <a:r>
              <a:rPr lang="zh-CN" altLang="en-US" sz="2400" dirty="0"/>
              <a:t>建立双机热备份机制</a:t>
            </a:r>
          </a:p>
          <a:p>
            <a:pPr lvl="3">
              <a:buFont typeface="Wingdings" panose="05000000000000000000" pitchFamily="2" charset="2"/>
              <a:buChar char="l"/>
            </a:pPr>
            <a:r>
              <a:rPr lang="zh-CN" altLang="en-US" sz="2400" dirty="0"/>
              <a:t>及时下载补丁修复系统漏洞</a:t>
            </a:r>
          </a:p>
        </p:txBody>
      </p:sp>
    </p:spTree>
    <p:extLst>
      <p:ext uri="{BB962C8B-B14F-4D97-AF65-F5344CB8AC3E}">
        <p14:creationId xmlns:p14="http://schemas.microsoft.com/office/powerpoint/2010/main" val="61392588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798</Words>
  <Application>Microsoft Office PowerPoint</Application>
  <PresentationFormat>自定义</PresentationFormat>
  <Paragraphs>106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